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921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024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4997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087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304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951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374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34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819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069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200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F9FD5-AE03-4244-83E1-7544972A9213}" type="datetimeFigureOut">
              <a:rPr lang="nl-NL" smtClean="0"/>
              <a:t>29-5-2017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DD383-7957-41E5-83F5-13415EED1F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3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sevier.nl/nederland/article/2015/10/waarom-steeds-meer-jongeren-van-geslacht-willen-veranderen-2697411W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Sociaal werk 2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Stoornis/beperkingen</a:t>
            </a:r>
          </a:p>
          <a:p>
            <a:r>
              <a:rPr lang="nl-NL" dirty="0"/>
              <a:t>Thema 2 seksuele stoornissen en genderdysforie: Les 1</a:t>
            </a:r>
          </a:p>
        </p:txBody>
      </p:sp>
    </p:spTree>
    <p:extLst>
      <p:ext uri="{BB962C8B-B14F-4D97-AF65-F5344CB8AC3E}">
        <p14:creationId xmlns:p14="http://schemas.microsoft.com/office/powerpoint/2010/main" val="1321123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Vandaag.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Seksuele stoornissen en genderdysforie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476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seksuele stoornissen…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dirty="0"/>
              <a:t>Genderdysforie bij kinderen…</a:t>
            </a:r>
          </a:p>
          <a:p>
            <a:r>
              <a:rPr lang="nl-NL" b="1" dirty="0"/>
              <a:t>Genderdysforie komt al op jonge leeftijd voor. Bij de meeste kinderen verdwijnt deze echter. Het is wijs om bij </a:t>
            </a:r>
            <a:r>
              <a:rPr lang="nl-NL" b="1" dirty="0" err="1"/>
              <a:t>prepuberale</a:t>
            </a:r>
            <a:r>
              <a:rPr lang="nl-NL" b="1" dirty="0"/>
              <a:t> kinderen voorzichtig te zijn met een complete sociale rolwisseling. Dat concludeert psycholoog Thomas Steensma op basis van zijn promotieonderzoek.</a:t>
            </a:r>
            <a:endParaRPr lang="nl-NL" dirty="0"/>
          </a:p>
          <a:p>
            <a:r>
              <a:rPr lang="nl-NL" dirty="0"/>
              <a:t>Een jongen die zich een meisje voelt, een meisje dat zich als jongen gedraagt: vanaf jonge leeftijd komt genderdysforie voor, extreem en aanhoudend cross-gendergedrag, cross-gender-identificatie en ongenoegen met het eigen lichaam. Om hoeveel kinderen het gaat is niet bekend, wel weten we dat ongeveer 3 procent van de jongens en 5 procent van de meisjes zich als het ‘andere’ geslacht gedraagt.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81340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Lees het volgende artikel..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http://www.elsevier.nl/nederland/article/2015/10/waarom-steeds-meer-jongeren-van-geslacht-willen-veranderen-2697411W/</a:t>
            </a:r>
            <a:endParaRPr lang="nl-NL" dirty="0"/>
          </a:p>
          <a:p>
            <a:endParaRPr lang="nl-NL" dirty="0"/>
          </a:p>
          <a:p>
            <a:r>
              <a:rPr lang="nl-NL" dirty="0"/>
              <a:t>Wat vinden je van het artikel?</a:t>
            </a:r>
          </a:p>
          <a:p>
            <a:r>
              <a:rPr lang="nl-NL" dirty="0"/>
              <a:t>Waar ben je het mee eens/ oneens?</a:t>
            </a:r>
          </a:p>
          <a:p>
            <a:r>
              <a:rPr lang="nl-NL" dirty="0"/>
              <a:t>Hoe zal dit artikel gelezen worden over 5, 10, 20 jaar?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8506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Voor de volgende keer.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Maak 4 groepjes. </a:t>
            </a:r>
          </a:p>
          <a:p>
            <a:r>
              <a:rPr lang="nl-NL" dirty="0"/>
              <a:t>Geef een korte pitch over: Verkenning, Testfase, hormoonbehandeling en chirurgische ingrijpen.</a:t>
            </a:r>
          </a:p>
        </p:txBody>
      </p:sp>
    </p:spTree>
    <p:extLst>
      <p:ext uri="{BB962C8B-B14F-4D97-AF65-F5344CB8AC3E}">
        <p14:creationId xmlns:p14="http://schemas.microsoft.com/office/powerpoint/2010/main" val="3384140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Seksuele dysfunctie…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Een seksuele disfunctie is een verstoring van het seksuele functioneren. Dit kan psychische of lichamelijke oorzaken hebben.</a:t>
            </a:r>
          </a:p>
          <a:p>
            <a:pPr marL="0" indent="0">
              <a:buNone/>
            </a:pPr>
            <a:endParaRPr lang="nl-NL" dirty="0">
              <a:effectLst/>
            </a:endParaRPr>
          </a:p>
          <a:p>
            <a:pPr marL="0" indent="0">
              <a:buNone/>
            </a:pPr>
            <a:r>
              <a:rPr lang="nl-NL" b="1" dirty="0"/>
              <a:t>Cijfers</a:t>
            </a:r>
          </a:p>
          <a:p>
            <a:r>
              <a:rPr lang="nl-NL" dirty="0"/>
              <a:t>19% van de mannen heeft 1 of meerdere seksuele disfuncties.</a:t>
            </a:r>
          </a:p>
          <a:p>
            <a:r>
              <a:rPr lang="nl-NL" dirty="0"/>
              <a:t>27% van de vrouwen heeft 1 of meerdere seksuele disfuncties.</a:t>
            </a:r>
          </a:p>
          <a:p>
            <a:r>
              <a:rPr lang="nl-NL" dirty="0"/>
              <a:t>39% van de mannen en 46% van de vrouwen met een seksuele disfunctie heeft 2 of meer seksuele disfuncties.</a:t>
            </a:r>
          </a:p>
          <a:p>
            <a:r>
              <a:rPr lang="nl-NL" dirty="0"/>
              <a:t>6% van de mensen met een seksuele disfunctie krijgt professionele hulp.</a:t>
            </a:r>
          </a:p>
          <a:p>
            <a:pPr marL="0" indent="0">
              <a:buNone/>
            </a:pPr>
            <a:br>
              <a:rPr lang="nl-NL" dirty="0">
                <a:effectLst/>
              </a:rPr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708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861391"/>
            <a:ext cx="10515600" cy="5315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/>
              <a:t>Meest genoemde disfuncties bij mannen:</a:t>
            </a:r>
            <a:endParaRPr lang="nl-NL" dirty="0"/>
          </a:p>
          <a:p>
            <a:r>
              <a:rPr lang="nl-NL" dirty="0"/>
              <a:t>voortijdig orgasme (10%)</a:t>
            </a:r>
          </a:p>
          <a:p>
            <a:r>
              <a:rPr lang="nl-NL" dirty="0"/>
              <a:t>erectieproblemen (8%)</a:t>
            </a:r>
          </a:p>
          <a:p>
            <a:r>
              <a:rPr lang="nl-NL" dirty="0"/>
              <a:t>problemen met de subjectieve seksuele opwinding (5%)</a:t>
            </a:r>
          </a:p>
          <a:p>
            <a:pPr marL="0" indent="0" fontAlgn="t">
              <a:buNone/>
            </a:pPr>
            <a:endParaRPr lang="nl-NL" b="1" dirty="0"/>
          </a:p>
          <a:p>
            <a:pPr marL="0" indent="0" fontAlgn="t">
              <a:buNone/>
            </a:pPr>
            <a:r>
              <a:rPr lang="nl-NL" b="1" dirty="0"/>
              <a:t>Meest genoemde disfuncties bij vrouwen:</a:t>
            </a:r>
          </a:p>
          <a:p>
            <a:pPr fontAlgn="t"/>
            <a:r>
              <a:rPr lang="nl-NL" dirty="0"/>
              <a:t>lubricatieproblemen (12%)</a:t>
            </a:r>
          </a:p>
          <a:p>
            <a:pPr fontAlgn="t"/>
            <a:r>
              <a:rPr lang="nl-NL" dirty="0"/>
              <a:t>orgasmeproblemen (11%)</a:t>
            </a:r>
          </a:p>
          <a:p>
            <a:pPr fontAlgn="t"/>
            <a:r>
              <a:rPr lang="nl-NL" dirty="0"/>
              <a:t>problemen met de subjectieve seksuele opwinding (10%)</a:t>
            </a:r>
          </a:p>
          <a:p>
            <a:pPr marL="0" indent="0" fontAlgn="t">
              <a:buNone/>
            </a:pPr>
            <a:endParaRPr lang="nl-NL" b="1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6449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Parafilie.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(</a:t>
            </a:r>
            <a:r>
              <a:rPr lang="fr-FR" b="1" dirty="0" err="1"/>
              <a:t>o.a</a:t>
            </a:r>
            <a:r>
              <a:rPr lang="fr-FR" b="1" dirty="0"/>
              <a:t>.: </a:t>
            </a:r>
            <a:r>
              <a:rPr lang="fr-FR" b="1" dirty="0" err="1"/>
              <a:t>exhibitionisme</a:t>
            </a:r>
            <a:r>
              <a:rPr lang="fr-FR" b="1" dirty="0"/>
              <a:t>, </a:t>
            </a:r>
            <a:r>
              <a:rPr lang="fr-FR" b="1" dirty="0" err="1"/>
              <a:t>pedofilie</a:t>
            </a:r>
            <a:r>
              <a:rPr lang="fr-FR" b="1" dirty="0"/>
              <a:t> en sadisme).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5111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Verdieping: stoornissen in de geslachtsontwikkelingen.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Lees en stel kritische vragen over thema 02. 2.4 Verdieping: stoornissen in de geslachtsontwikkelingen.</a:t>
            </a:r>
          </a:p>
        </p:txBody>
      </p:sp>
    </p:spTree>
    <p:extLst>
      <p:ext uri="{BB962C8B-B14F-4D97-AF65-F5344CB8AC3E}">
        <p14:creationId xmlns:p14="http://schemas.microsoft.com/office/powerpoint/2010/main" val="22504320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367</Words>
  <Application>Microsoft Office PowerPoint</Application>
  <PresentationFormat>Breedbeeld</PresentationFormat>
  <Paragraphs>41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Sociaal werk 2</vt:lpstr>
      <vt:lpstr>Vandaag.</vt:lpstr>
      <vt:lpstr>seksuele stoornissen…</vt:lpstr>
      <vt:lpstr>Lees het volgende artikel..</vt:lpstr>
      <vt:lpstr>Opdracht Voor de volgende keer.</vt:lpstr>
      <vt:lpstr>Seksuele dysfunctie…</vt:lpstr>
      <vt:lpstr>PowerPoint-presentatie</vt:lpstr>
      <vt:lpstr>Parafilie.</vt:lpstr>
      <vt:lpstr>Verdieping: stoornissen in de geslachtsontwikkelingen.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Sociaal werk 2</dc:title>
  <dc:creator>Koen Steinhauer</dc:creator>
  <cp:lastModifiedBy>Koen Steinhauer</cp:lastModifiedBy>
  <cp:revision>6</cp:revision>
  <dcterms:created xsi:type="dcterms:W3CDTF">2017-05-29T09:27:15Z</dcterms:created>
  <dcterms:modified xsi:type="dcterms:W3CDTF">2017-05-29T10:26:30Z</dcterms:modified>
</cp:coreProperties>
</file>